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345" r:id="rId3"/>
    <p:sldId id="403" r:id="rId4"/>
    <p:sldId id="347" r:id="rId5"/>
    <p:sldId id="348" r:id="rId6"/>
    <p:sldId id="409" r:id="rId7"/>
    <p:sldId id="406" r:id="rId8"/>
    <p:sldId id="411" r:id="rId9"/>
    <p:sldId id="412" r:id="rId10"/>
    <p:sldId id="410" r:id="rId11"/>
    <p:sldId id="413" r:id="rId12"/>
    <p:sldId id="481" r:id="rId13"/>
    <p:sldId id="407" r:id="rId14"/>
    <p:sldId id="455" r:id="rId15"/>
    <p:sldId id="456" r:id="rId16"/>
    <p:sldId id="408" r:id="rId17"/>
    <p:sldId id="415" r:id="rId18"/>
    <p:sldId id="404" r:id="rId19"/>
    <p:sldId id="416" r:id="rId20"/>
    <p:sldId id="414" r:id="rId21"/>
    <p:sldId id="423" r:id="rId22"/>
    <p:sldId id="417" r:id="rId23"/>
    <p:sldId id="424" r:id="rId24"/>
    <p:sldId id="419" r:id="rId25"/>
    <p:sldId id="482" r:id="rId26"/>
    <p:sldId id="418" r:id="rId27"/>
    <p:sldId id="425" r:id="rId28"/>
    <p:sldId id="420" r:id="rId29"/>
    <p:sldId id="459" r:id="rId30"/>
    <p:sldId id="460" r:id="rId31"/>
    <p:sldId id="405" r:id="rId32"/>
    <p:sldId id="426" r:id="rId33"/>
    <p:sldId id="430" r:id="rId34"/>
    <p:sldId id="427" r:id="rId35"/>
    <p:sldId id="422" r:id="rId36"/>
    <p:sldId id="428" r:id="rId37"/>
    <p:sldId id="485" r:id="rId38"/>
    <p:sldId id="461" r:id="rId39"/>
    <p:sldId id="431" r:id="rId40"/>
    <p:sldId id="445" r:id="rId41"/>
    <p:sldId id="444" r:id="rId42"/>
    <p:sldId id="446" r:id="rId43"/>
    <p:sldId id="432" r:id="rId44"/>
    <p:sldId id="447" r:id="rId45"/>
    <p:sldId id="434" r:id="rId46"/>
    <p:sldId id="462" r:id="rId47"/>
    <p:sldId id="433" r:id="rId48"/>
    <p:sldId id="448" r:id="rId49"/>
    <p:sldId id="435" r:id="rId50"/>
    <p:sldId id="463" r:id="rId51"/>
    <p:sldId id="436" r:id="rId52"/>
    <p:sldId id="437" r:id="rId53"/>
    <p:sldId id="438" r:id="rId54"/>
    <p:sldId id="439" r:id="rId55"/>
    <p:sldId id="440" r:id="rId56"/>
    <p:sldId id="469" r:id="rId57"/>
    <p:sldId id="479" r:id="rId58"/>
    <p:sldId id="480" r:id="rId59"/>
    <p:sldId id="45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9A3"/>
    <a:srgbClr val="666666"/>
    <a:srgbClr val="F15B5D"/>
    <a:srgbClr val="EDD62D"/>
    <a:srgbClr val="CBCC66"/>
    <a:srgbClr val="547F71"/>
    <a:srgbClr val="F37A8F"/>
    <a:srgbClr val="39446F"/>
    <a:srgbClr val="06134A"/>
    <a:srgbClr val="FF5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68" autoAdjust="0"/>
    <p:restoredTop sz="94660"/>
  </p:normalViewPr>
  <p:slideViewPr>
    <p:cSldViewPr snapToGrid="0">
      <p:cViewPr varScale="1">
        <p:scale>
          <a:sx n="56" d="100"/>
          <a:sy n="56" d="100"/>
        </p:scale>
        <p:origin x="30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79508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p>
          <a:p>
            <a:r>
              <a:rPr lang="en-US" sz="3600" b="1" dirty="0">
                <a:latin typeface="KG First Time In Forever" panose="02000506000000020003" pitchFamily="2" charset="0"/>
              </a:rPr>
              <a:t>SS6G8 Explain environmental issues in Europe. </a:t>
            </a:r>
          </a:p>
          <a:p>
            <a:pPr marL="742950" indent="-742950">
              <a:buAutoNum type="alphaLcPeriod"/>
            </a:pPr>
            <a:r>
              <a:rPr lang="en-US" sz="3600" dirty="0">
                <a:latin typeface="KG First Time In Forever" panose="02000506000000020003" pitchFamily="2" charset="0"/>
              </a:rPr>
              <a:t>Explain the causes and effects of acid rain in Germany. </a:t>
            </a:r>
          </a:p>
          <a:p>
            <a:pPr marL="742950" indent="-742950">
              <a:buAutoNum type="alphaLcPeriod"/>
            </a:pPr>
            <a:r>
              <a:rPr lang="en-US" sz="3600" dirty="0">
                <a:latin typeface="KG First Time In Forever" panose="02000506000000020003" pitchFamily="2" charset="0"/>
              </a:rPr>
              <a:t>Explain the causes and effects of air pollution in the United Kingdom.  </a:t>
            </a:r>
          </a:p>
          <a:p>
            <a:pPr marL="742950" indent="-742950">
              <a:buAutoNum type="alphaLcPeriod"/>
            </a:pPr>
            <a:r>
              <a:rPr lang="en-US" sz="3600" dirty="0">
                <a:latin typeface="KG First Time In Forever" panose="02000506000000020003" pitchFamily="2" charset="0"/>
              </a:rPr>
              <a:t>Explain the causes and effects of the nuclear disaster in Chernobyl, Ukraine.</a:t>
            </a: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main source of acid rain is smoke from factories (burning fuels like natural gas, coal, &amp; oil).</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Cars and buses also produce harmful gases.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4" y="89724"/>
            <a:ext cx="3944734"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210319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39814"/>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Acid rain can effect trees in several different ways.</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It dissolves &amp; washes away the nutrients and minerals in the soil.</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It also causes the release of harmful substances such as aluminum into the soil.</a:t>
            </a:r>
          </a:p>
          <a:p>
            <a:pPr marL="914400" lvl="1" indent="-4572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041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4778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Acid rain has destroyed nearly half of the Black Forest in Germany!</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This has really harmed Germany’s economy because one of its major natural resources is timber.</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63764" y="89724"/>
            <a:ext cx="6816481"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Black Forest</a:t>
            </a:r>
          </a:p>
        </p:txBody>
      </p:sp>
    </p:spTree>
    <p:extLst>
      <p:ext uri="{BB962C8B-B14F-4D97-AF65-F5344CB8AC3E}">
        <p14:creationId xmlns:p14="http://schemas.microsoft.com/office/powerpoint/2010/main" val="32672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0880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1876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Acid rain causes the water in rivers and lakes to become more acidic.</a:t>
            </a:r>
          </a:p>
          <a:p>
            <a:pPr marL="914400" lvl="1"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Fish and other animals that live in these waters are dying, as well as the animals that drink from these waters.</a:t>
            </a:r>
          </a:p>
          <a:p>
            <a:pPr marL="457200" indent="-4572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It also causes people to face harmful health hazards because the rain contaminates the drinking water in fresh water reservoirs.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739909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637097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Nitrogen and sulfur in acid rain are eating away at many of Germany’s landmarks, causing buildings and artwork to deteriorate.</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Concrete, metals, limestone, and marble are all susceptible to acid rain, and many of Germany’s cultural objects that are hundreds of years old are slowly corroding away. </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  </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3"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2036889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 y="1316786"/>
            <a:ext cx="8595360" cy="458944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57200" y="499082"/>
            <a:ext cx="10058399" cy="523220"/>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Acid Rain Can Cause Erosion in Stone Statues &amp; Buildings</a:t>
            </a:r>
          </a:p>
        </p:txBody>
      </p:sp>
    </p:spTree>
    <p:extLst>
      <p:ext uri="{BB962C8B-B14F-4D97-AF65-F5344CB8AC3E}">
        <p14:creationId xmlns:p14="http://schemas.microsoft.com/office/powerpoint/2010/main" val="3130079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2538361"/>
            <a:ext cx="7427740" cy="421653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Germany, power plants that use water power are replacing many coal-burning factories.</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They are developing new types of energy, such as wind turbines and solar power.</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Germany’s government has passed laws to reduce emissions from cars and factories.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501131" y="89724"/>
            <a:ext cx="6141746" cy="2531462"/>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Germany’s</a:t>
            </a:r>
          </a:p>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Solution</a:t>
            </a:r>
          </a:p>
        </p:txBody>
      </p:sp>
    </p:spTree>
    <p:extLst>
      <p:ext uri="{BB962C8B-B14F-4D97-AF65-F5344CB8AC3E}">
        <p14:creationId xmlns:p14="http://schemas.microsoft.com/office/powerpoint/2010/main" val="2428371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931262" y="1870881"/>
            <a:ext cx="7281481" cy="3116238"/>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 the</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United Kingdom</a:t>
            </a:r>
          </a:p>
        </p:txBody>
      </p:sp>
    </p:spTree>
    <p:extLst>
      <p:ext uri="{BB962C8B-B14F-4D97-AF65-F5344CB8AC3E}">
        <p14:creationId xmlns:p14="http://schemas.microsoft.com/office/powerpoint/2010/main" val="143246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Many of the world’s largest and most industrialized countries are in Europe.</a:t>
            </a:r>
          </a:p>
          <a:p>
            <a:pPr marL="1028700" lvl="1" indent="-5715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Paris, London, Berlin, Rome, Amsterdam</a:t>
            </a:r>
          </a:p>
          <a:p>
            <a:pPr marL="1028700" lvl="1" indent="-5715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These cities tend to have a lot of factories, a lot of traffic, and produce a lot of air pollution.</a:t>
            </a:r>
          </a:p>
          <a:p>
            <a:pPr marL="571500" indent="-5715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A country that has been greatly effected by this problem is the UK.</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10987" y="89724"/>
            <a:ext cx="6722033"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Air Pollution</a:t>
            </a:r>
          </a:p>
        </p:txBody>
      </p:sp>
    </p:spTree>
    <p:extLst>
      <p:ext uri="{BB962C8B-B14F-4D97-AF65-F5344CB8AC3E}">
        <p14:creationId xmlns:p14="http://schemas.microsoft.com/office/powerpoint/2010/main" val="139089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099602" y="4699806"/>
            <a:ext cx="5001065" cy="1061829"/>
          </a:xfrm>
          <a:prstGeom prst="rect">
            <a:avLst/>
          </a:prstGeom>
          <a:noFill/>
        </p:spPr>
        <p:txBody>
          <a:bodyPr wrap="square" rtlCol="0">
            <a:spAutoFit/>
          </a:bodyPr>
          <a:lstStyle/>
          <a:p>
            <a:pPr algn="ctr"/>
            <a:r>
              <a:rPr lang="en-US" sz="2100" dirty="0">
                <a:solidFill>
                  <a:schemeClr val="bg1"/>
                </a:solidFill>
                <a:latin typeface="KG First Time In Forever" panose="02000506000000020003" pitchFamily="2" charset="0"/>
                <a:ea typeface="KBWritersBlock" panose="02000603000000000000" pitchFamily="2" charset="0"/>
              </a:rPr>
              <a:t>Acid Rain in Germany, Air Pollution in the United Kingdom, &amp; the Nuclear Disaster in Chernobyl, Ukraine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217202" y="1586247"/>
            <a:ext cx="6709594" cy="3116238"/>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Europe’s </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Issues</a:t>
            </a:r>
          </a:p>
        </p:txBody>
      </p:sp>
    </p:spTree>
    <p:extLst>
      <p:ext uri="{BB962C8B-B14F-4D97-AF65-F5344CB8AC3E}">
        <p14:creationId xmlns:p14="http://schemas.microsoft.com/office/powerpoint/2010/main" val="271813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85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London, the capital of UK, is famous for air pollution.</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word </a:t>
            </a:r>
            <a:r>
              <a:rPr lang="en-US" sz="2800" b="1" dirty="0">
                <a:latin typeface="KG First Time In Forever" panose="02000506000000020003" pitchFamily="2" charset="0"/>
                <a:ea typeface="KBScaredStraight" panose="02000603000000000000" pitchFamily="2" charset="0"/>
              </a:rPr>
              <a:t>“smog”</a:t>
            </a:r>
            <a:r>
              <a:rPr lang="en-US" sz="2800" dirty="0">
                <a:latin typeface="KG First Time In Forever" panose="02000506000000020003" pitchFamily="2" charset="0"/>
                <a:ea typeface="KBScaredStraight" panose="02000603000000000000" pitchFamily="2" charset="0"/>
              </a:rPr>
              <a:t> was first used in 1905 to describe air in London  (thick fog + smoke).</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Thick London smog happens when sunlight acts on the gases from factory or automobile exhausts, or when water in the air mixes with smoke particles.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35936" y="89724"/>
            <a:ext cx="8272136" cy="1177245"/>
          </a:xfrm>
          <a:prstGeom prst="rect">
            <a:avLst/>
          </a:prstGeom>
          <a:noFill/>
        </p:spPr>
        <p:txBody>
          <a:bodyPr wrap="none" lIns="68580" tIns="34290" rIns="68580" bIns="34290">
            <a:spAutoFit/>
          </a:bodyPr>
          <a:lstStyle/>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Air Pollution</a:t>
            </a:r>
          </a:p>
        </p:txBody>
      </p:sp>
    </p:spTree>
    <p:extLst>
      <p:ext uri="{BB962C8B-B14F-4D97-AF65-F5344CB8AC3E}">
        <p14:creationId xmlns:p14="http://schemas.microsoft.com/office/powerpoint/2010/main" val="3165950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2297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47371"/>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the past, the major source of air pollution was smoke from burning coal in factories.</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air quality in the UK began diminishing due to the smoke and air pollutants emitted from the burning coal.</a:t>
            </a:r>
          </a:p>
          <a:p>
            <a:endParaRPr lang="en-US" sz="27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351063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417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3847207"/>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Today, exhaust from automobiles is the big problem</a:t>
            </a:r>
            <a:r>
              <a:rPr lang="en-US" sz="3200" dirty="0">
                <a:latin typeface="KG First Time In Forever" panose="02000506000000020003" pitchFamily="2" charset="0"/>
              </a:rPr>
              <a:t>.</a:t>
            </a:r>
          </a:p>
          <a:p>
            <a:pPr marL="457200" indent="-457200">
              <a:buFont typeface="Arial" panose="020B0604020202020204" pitchFamily="34" charset="0"/>
              <a:buChar char="•"/>
            </a:pPr>
            <a:endParaRPr lang="en-US" sz="3200" dirty="0">
              <a:latin typeface="KG First Time In Forever" panose="02000506000000020003"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rPr>
              <a:t>Emissions from automobiles contain carbon monoxide and nitrous oxide, which stay close to the ground and contribute to low-lying smog.</a:t>
            </a:r>
          </a:p>
          <a:p>
            <a:pPr marL="214313" indent="-214313">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99639" y="89724"/>
            <a:ext cx="3944734"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Causes</a:t>
            </a:r>
          </a:p>
        </p:txBody>
      </p:sp>
    </p:spTree>
    <p:extLst>
      <p:ext uri="{BB962C8B-B14F-4D97-AF65-F5344CB8AC3E}">
        <p14:creationId xmlns:p14="http://schemas.microsoft.com/office/powerpoint/2010/main" val="424012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60120"/>
            <a:ext cx="8229600" cy="493776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995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4476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Asthma and pneumonia are linked to vehicle emissions.</a:t>
            </a:r>
          </a:p>
          <a:p>
            <a:pPr marL="285750" indent="-28575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Air pollution burns the lungs, nose, and eyes, and endangers human life.</a:t>
            </a:r>
          </a:p>
          <a:p>
            <a:pPr marL="742950" lvl="1" indent="-28575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When air pollution levels are high, children, sick people, and the elderly have to stay inside to avoid breathing the hazardous air.</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424511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2960"/>
            <a:ext cx="8686800" cy="521208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0079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955203"/>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Air pollution also harms vegetation.</a:t>
            </a:r>
          </a:p>
          <a:p>
            <a:pPr marL="285750" indent="-28575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Vegetation exposed to polluted air for long periods of time grows more slowly and is more susceptible to disease and insects.</a:t>
            </a:r>
          </a:p>
          <a:p>
            <a:pPr marL="285750" indent="-28575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This causes a major decrease in crop production.</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58"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90091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900275" y="1870881"/>
            <a:ext cx="5343450" cy="3762568"/>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a:p>
            <a:pPr algn="ctr"/>
            <a:r>
              <a:rPr lang="en-US" sz="80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80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Germany</a:t>
            </a:r>
          </a:p>
        </p:txBody>
      </p:sp>
    </p:spTree>
    <p:extLst>
      <p:ext uri="{BB962C8B-B14F-4D97-AF65-F5344CB8AC3E}">
        <p14:creationId xmlns:p14="http://schemas.microsoft.com/office/powerpoint/2010/main" val="952304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324535"/>
          </a:xfrm>
          <a:prstGeom prst="rect">
            <a:avLst/>
          </a:prstGeom>
          <a:noFill/>
        </p:spPr>
        <p:txBody>
          <a:bodyPr wrap="square" rtlCol="0">
            <a:spAutoFit/>
          </a:bodyPr>
          <a:lstStyle/>
          <a:p>
            <a:pPr marL="285750" indent="-28575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Starting in the 1950s, UK’s government has created smokeless zones in London where only smokeless fuels could be used.</a:t>
            </a:r>
          </a:p>
          <a:p>
            <a:pPr marL="285750" indent="-28575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Electricity has also been used more in factories and homes.</a:t>
            </a:r>
          </a:p>
          <a:p>
            <a:pPr marL="285750" indent="-28575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Laws have been created that require automobile makers to build cars that produce less exhaust.</a:t>
            </a:r>
          </a:p>
          <a:p>
            <a:pPr marL="285750" indent="-28575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People have been asked to drive less and are encouraged to use public transportation or walk.</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139659" y="89724"/>
            <a:ext cx="6864700"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UK’s Solution</a:t>
            </a:r>
          </a:p>
        </p:txBody>
      </p:sp>
    </p:spTree>
    <p:extLst>
      <p:ext uri="{BB962C8B-B14F-4D97-AF65-F5344CB8AC3E}">
        <p14:creationId xmlns:p14="http://schemas.microsoft.com/office/powerpoint/2010/main" val="1954972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725690" y="1772163"/>
            <a:ext cx="7692619" cy="3116238"/>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Europe</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doing to fix</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these problems?</a:t>
            </a:r>
          </a:p>
        </p:txBody>
      </p:sp>
    </p:spTree>
    <p:extLst>
      <p:ext uri="{BB962C8B-B14F-4D97-AF65-F5344CB8AC3E}">
        <p14:creationId xmlns:p14="http://schemas.microsoft.com/office/powerpoint/2010/main" val="402860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2183457"/>
            <a:ext cx="7427740" cy="4924425"/>
          </a:xfrm>
          <a:prstGeom prst="rect">
            <a:avLst/>
          </a:prstGeom>
          <a:noFill/>
        </p:spPr>
        <p:txBody>
          <a:bodyPr wrap="square" rtlCol="0">
            <a:spAutoFit/>
          </a:bodyPr>
          <a:lstStyle/>
          <a:p>
            <a:pPr marL="285750" indent="-28575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In Western Europe, nations are trying to lessen pollution.</a:t>
            </a:r>
          </a:p>
          <a:p>
            <a:pPr marL="742950" lvl="1" indent="-28575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They are spending money and researching new ways  to produce power that cause less environmental damage.</a:t>
            </a:r>
          </a:p>
          <a:p>
            <a:pPr marL="742950" lvl="1" indent="-28575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In Eastern Europe, few nations are researching new technologies.</a:t>
            </a:r>
          </a:p>
          <a:p>
            <a:pPr marL="742950" lvl="1" indent="-28575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They have less money.</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919024" y="89724"/>
            <a:ext cx="7305974" cy="2285241"/>
          </a:xfrm>
          <a:prstGeom prst="rect">
            <a:avLst/>
          </a:prstGeom>
          <a:noFill/>
        </p:spPr>
        <p:txBody>
          <a:bodyPr wrap="none" lIns="68580" tIns="34290" rIns="68580" bIns="34290">
            <a:spAutoFit/>
          </a:bodyPr>
          <a:lstStyle/>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Environmental</a:t>
            </a:r>
          </a:p>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Policies</a:t>
            </a:r>
          </a:p>
        </p:txBody>
      </p:sp>
    </p:spTree>
    <p:extLst>
      <p:ext uri="{BB962C8B-B14F-4D97-AF65-F5344CB8AC3E}">
        <p14:creationId xmlns:p14="http://schemas.microsoft.com/office/powerpoint/2010/main" val="4205817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993481" y="1410355"/>
            <a:ext cx="7427740" cy="5447645"/>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Most countries in Europe are members of a group called the </a:t>
            </a:r>
            <a:r>
              <a:rPr lang="en-US" sz="3600" u="sng" dirty="0">
                <a:latin typeface="KG First Time In Forever" panose="02000506000000020003" pitchFamily="2" charset="0"/>
                <a:ea typeface="KBScaredStraight" panose="02000603000000000000" pitchFamily="2" charset="0"/>
              </a:rPr>
              <a:t>European Union</a:t>
            </a:r>
            <a:r>
              <a:rPr lang="en-US" sz="3600" dirty="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Since its formation in 1993, the EU has passed policies designed to fight acid rain, improve air quality, restrict toxic waste, and reduce pollution.</a:t>
            </a:r>
          </a:p>
          <a:p>
            <a:pPr marL="214313" indent="-214313">
              <a:buFont typeface="Arial" panose="020B0604020202020204" pitchFamily="34" charset="0"/>
              <a:buChar char="•"/>
              <a:defRPr/>
            </a:pPr>
            <a:endParaRPr lang="en-US" sz="24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59405" y="89724"/>
            <a:ext cx="7825219" cy="1177245"/>
          </a:xfrm>
          <a:prstGeom prst="rect">
            <a:avLst/>
          </a:prstGeom>
          <a:noFill/>
        </p:spPr>
        <p:txBody>
          <a:bodyPr wrap="none" lIns="68580" tIns="34290" rIns="68580" bIns="34290">
            <a:spAutoFit/>
          </a:bodyPr>
          <a:lstStyle/>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European Union</a:t>
            </a:r>
          </a:p>
        </p:txBody>
      </p:sp>
    </p:spTree>
    <p:extLst>
      <p:ext uri="{BB962C8B-B14F-4D97-AF65-F5344CB8AC3E}">
        <p14:creationId xmlns:p14="http://schemas.microsoft.com/office/powerpoint/2010/main" val="239061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844062" y="685800"/>
            <a:ext cx="7512148" cy="5486400"/>
          </a:xfrm>
          <a:prstGeom prst="ellipse">
            <a:avLst/>
          </a:prstGeom>
          <a:solidFill>
            <a:srgbClr val="2E2C2D">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3" name="Rectangle 12"/>
          <p:cNvSpPr/>
          <p:nvPr/>
        </p:nvSpPr>
        <p:spPr>
          <a:xfrm>
            <a:off x="1864078" y="935900"/>
            <a:ext cx="5415842" cy="5147563"/>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Disaster</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in</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a:t>
            </a:r>
          </a:p>
          <a:p>
            <a:pPr algn="ctr"/>
            <a:r>
              <a:rPr lang="en-US" sz="6600" b="1" dirty="0">
                <a:ln w="28575">
                  <a:solidFill>
                    <a:schemeClr val="bg1"/>
                  </a:solidFill>
                  <a:prstDash val="solid"/>
                </a:ln>
                <a:solidFill>
                  <a:srgbClr val="6CA9A3"/>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Ukraine</a:t>
            </a:r>
          </a:p>
        </p:txBody>
      </p:sp>
    </p:spTree>
    <p:extLst>
      <p:ext uri="{BB962C8B-B14F-4D97-AF65-F5344CB8AC3E}">
        <p14:creationId xmlns:p14="http://schemas.microsoft.com/office/powerpoint/2010/main" val="765188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614" y="685800"/>
            <a:ext cx="7242772"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6793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Between 1922 and 1991, Ukraine was part of the Soviet Union and was known for its fertile farmland and successful agricultural industry.</a:t>
            </a:r>
          </a:p>
          <a:p>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During the 1980s, many countries in Europe began using nuclear power plants to produce cleaner and cheaper energy in order to rely less on fossil fuels.</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206300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88374"/>
            <a:ext cx="7427740" cy="630942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Many European countries had strict regulations on nuclear power use; however, Ukraine did not. </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Chernobyl was a growing city in Ukraine, and it was home to the largest nuclear power plant in Europe.</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Unlike other nuclear power plants, Chernobyl was used to produced nuclear weapons material.</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416249" y="0"/>
            <a:ext cx="8311507"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Nuclear Power</a:t>
            </a:r>
          </a:p>
        </p:txBody>
      </p:sp>
    </p:spTree>
    <p:extLst>
      <p:ext uri="{BB962C8B-B14F-4D97-AF65-F5344CB8AC3E}">
        <p14:creationId xmlns:p14="http://schemas.microsoft.com/office/powerpoint/2010/main" val="762648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1986, the Soviet Union generated 10% of the world’s nuclear power.</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On April 26, 1986, one of the reactors at the Chernobyl nuclear power plant exploded.</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explosion released large amounts of deadly radioactive nuclear material into the atmosphere. </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610234" y="89724"/>
            <a:ext cx="592354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a:t>
            </a:r>
          </a:p>
        </p:txBody>
      </p:sp>
    </p:spTree>
    <p:extLst>
      <p:ext uri="{BB962C8B-B14F-4D97-AF65-F5344CB8AC3E}">
        <p14:creationId xmlns:p14="http://schemas.microsoft.com/office/powerpoint/2010/main" val="822340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4" descr="chernobyl_image_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6178" y="42849"/>
            <a:ext cx="5079542" cy="676656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Before…</a:t>
            </a:r>
          </a:p>
        </p:txBody>
      </p:sp>
    </p:spTree>
    <p:extLst>
      <p:ext uri="{BB962C8B-B14F-4D97-AF65-F5344CB8AC3E}">
        <p14:creationId xmlns:p14="http://schemas.microsoft.com/office/powerpoint/2010/main" val="30082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5" y="1390080"/>
            <a:ext cx="7427740" cy="440120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Over the past 30 years, acid rain has been damaging Germany.</a:t>
            </a: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It contaminates soil, kills trees, eats holes in the surfaces of buildings &amp; statues, pollutes rivers, and harms wildlife. </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917458" y="89724"/>
            <a:ext cx="5309082"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Acid Rain</a:t>
            </a:r>
          </a:p>
        </p:txBody>
      </p:sp>
    </p:spTree>
    <p:extLst>
      <p:ext uri="{BB962C8B-B14F-4D97-AF65-F5344CB8AC3E}">
        <p14:creationId xmlns:p14="http://schemas.microsoft.com/office/powerpoint/2010/main" val="2604450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descr="ChernobylPl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835" y="45720"/>
            <a:ext cx="4970329" cy="6766560"/>
          </a:xfrm>
          <a:prstGeom prst="rect">
            <a:avLst/>
          </a:prstGeom>
          <a:ln w="571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51129" y="0"/>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After</a:t>
            </a:r>
          </a:p>
        </p:txBody>
      </p:sp>
    </p:spTree>
    <p:extLst>
      <p:ext uri="{BB962C8B-B14F-4D97-AF65-F5344CB8AC3E}">
        <p14:creationId xmlns:p14="http://schemas.microsoft.com/office/powerpoint/2010/main" val="26700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4955203"/>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morning after the explosion, there was no hint of a disaster. </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After 36 hours of being exposed to radiation, the people were finally told to pack their clothing and evacuate their homes.</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There was a 18 mile evacuation zone.</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1276177" y="89724"/>
            <a:ext cx="6591676" cy="992579"/>
          </a:xfrm>
          <a:prstGeom prst="rect">
            <a:avLst/>
          </a:prstGeom>
          <a:noFill/>
        </p:spPr>
        <p:txBody>
          <a:bodyPr wrap="none" lIns="68580" tIns="34290" rIns="68580" bIns="34290">
            <a:spAutoFit/>
          </a:bodyPr>
          <a:lstStyle/>
          <a:p>
            <a:pPr algn="ctr"/>
            <a:r>
              <a:rPr lang="en-US" sz="6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Soviet Reaction</a:t>
            </a:r>
          </a:p>
        </p:txBody>
      </p:sp>
    </p:spTree>
    <p:extLst>
      <p:ext uri="{BB962C8B-B14F-4D97-AF65-F5344CB8AC3E}">
        <p14:creationId xmlns:p14="http://schemas.microsoft.com/office/powerpoint/2010/main" val="2258813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01533"/>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Nearly nine tons of radioactive material (90 times as much as the Hiroshima bomb) was hurled into the sky. </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Over the following days, winds mostly blowing north and west, carried fallout into Belarus, as well as Russia, Poland, &amp; other countries around the world.</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687017" y="89724"/>
            <a:ext cx="7770012" cy="992579"/>
          </a:xfrm>
          <a:prstGeom prst="rect">
            <a:avLst/>
          </a:prstGeom>
          <a:noFill/>
        </p:spPr>
        <p:txBody>
          <a:bodyPr wrap="none" lIns="68580" tIns="34290" rIns="68580" bIns="34290">
            <a:spAutoFit/>
          </a:bodyPr>
          <a:lstStyle/>
          <a:p>
            <a:pPr algn="ctr"/>
            <a:r>
              <a:rPr lang="en-US" sz="6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Worldwide Impact</a:t>
            </a:r>
          </a:p>
        </p:txBody>
      </p:sp>
    </p:spTree>
    <p:extLst>
      <p:ext uri="{BB962C8B-B14F-4D97-AF65-F5344CB8AC3E}">
        <p14:creationId xmlns:p14="http://schemas.microsoft.com/office/powerpoint/2010/main" val="2423233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7" name="Oval 6"/>
          <p:cNvSpPr/>
          <p:nvPr/>
        </p:nvSpPr>
        <p:spPr>
          <a:xfrm>
            <a:off x="1234440" y="56513"/>
            <a:ext cx="6675120" cy="6675120"/>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erclo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19" y="0"/>
            <a:ext cx="6919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206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In the first months after the accident, 28 emergency workers died from acute radiation syndrome.</a:t>
            </a:r>
          </a:p>
          <a:p>
            <a:pPr marL="914400" lvl="1"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Doctors have noticed an increase in cases of cancer who lived nearby.</a:t>
            </a:r>
          </a:p>
          <a:p>
            <a:pPr marL="914400" lvl="1"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Many animals died or got sick.</a:t>
            </a:r>
          </a:p>
          <a:p>
            <a:pPr marL="914400" lvl="1"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Fish in nearby rivers were unsafe to eat for many years.</a:t>
            </a:r>
          </a:p>
          <a:p>
            <a:pPr marL="914400" lvl="1"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Millions of acres of farmland have been poisoned.</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3632952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4250" y="0"/>
            <a:ext cx="5143499" cy="68580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77372" y="0"/>
            <a:ext cx="3369505" cy="830997"/>
          </a:xfrm>
          <a:prstGeom prst="rect">
            <a:avLst/>
          </a:prstGeom>
          <a:noFill/>
        </p:spPr>
        <p:txBody>
          <a:bodyPr wrap="square" rtlCol="0">
            <a:spAutoFit/>
          </a:bodyPr>
          <a:lstStyle/>
          <a:p>
            <a:pPr algn="ctr"/>
            <a:r>
              <a:rPr lang="en-US" sz="2400" dirty="0">
                <a:latin typeface="KG First Time In Forever" panose="02000506000000020003" pitchFamily="2" charset="0"/>
                <a:ea typeface="KBScaredStraight" panose="02000603000000000000" pitchFamily="2" charset="0"/>
              </a:rPr>
              <a:t>Radiation Suits Worn By Workers</a:t>
            </a:r>
          </a:p>
        </p:txBody>
      </p:sp>
    </p:spTree>
    <p:extLst>
      <p:ext uri="{BB962C8B-B14F-4D97-AF65-F5344CB8AC3E}">
        <p14:creationId xmlns:p14="http://schemas.microsoft.com/office/powerpoint/2010/main" val="4022951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3847207"/>
          </a:xfrm>
          <a:prstGeom prst="rect">
            <a:avLst/>
          </a:prstGeom>
          <a:noFill/>
        </p:spPr>
        <p:txBody>
          <a:bodyPr wrap="square" rtlCol="0">
            <a:spAutoFit/>
          </a:bodyPr>
          <a:lstStyle/>
          <a:p>
            <a:pPr marL="457200" indent="-457200">
              <a:buFont typeface="Arial" panose="020B0604020202020204" pitchFamily="34" charset="0"/>
              <a:buChar char="•"/>
              <a:defRPr/>
            </a:pPr>
            <a:r>
              <a:rPr lang="en-US" sz="3600" dirty="0">
                <a:latin typeface="KG First Time In Forever" panose="02000506000000020003" pitchFamily="2" charset="0"/>
                <a:ea typeface="KBScaredStraight" panose="02000603000000000000" pitchFamily="2" charset="0"/>
              </a:rPr>
              <a:t>The people exposed to the high levels of radiation developed a high level of health problems, including thyroid cancer, autoimmune disorders, birth defects, and other health issues.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79878" y="89724"/>
            <a:ext cx="3984296" cy="1300356"/>
          </a:xfrm>
          <a:prstGeom prst="rect">
            <a:avLst/>
          </a:prstGeom>
          <a:noFill/>
        </p:spPr>
        <p:txBody>
          <a:bodyPr wrap="none" lIns="68580" tIns="34290" rIns="68580" bIns="34290">
            <a:spAutoFit/>
          </a:bodyPr>
          <a:lstStyle/>
          <a:p>
            <a:pPr algn="ctr"/>
            <a:r>
              <a:rPr lang="en-US" sz="80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Effects</a:t>
            </a:r>
          </a:p>
        </p:txBody>
      </p:sp>
    </p:spTree>
    <p:extLst>
      <p:ext uri="{BB962C8B-B14F-4D97-AF65-F5344CB8AC3E}">
        <p14:creationId xmlns:p14="http://schemas.microsoft.com/office/powerpoint/2010/main" val="129573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062" y="685800"/>
            <a:ext cx="8261875"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9049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94008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Chernobyl continued to produce electricity for another 14 years, until international pressure forced its closure in 2000. </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An official exclusion zone around the plant remains in place, extending for 18 miles. </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It is one of the most radioactive spots on Earth.</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4213770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42900"/>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582980" y="452993"/>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Chernobyl Today…A Ghost Town</a:t>
            </a:r>
          </a:p>
        </p:txBody>
      </p:sp>
    </p:spTree>
    <p:extLst>
      <p:ext uri="{BB962C8B-B14F-4D97-AF65-F5344CB8AC3E}">
        <p14:creationId xmlns:p14="http://schemas.microsoft.com/office/powerpoint/2010/main" val="914183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343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44062" y="1348800"/>
            <a:ext cx="7427740" cy="5693866"/>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In 2011, Ukraine opened up an area so tourists can see first-hand the effects of the disaster.</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Forests surrounding the city have repopulated with a variety of wildlife and vegetation.</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Radiation levels are still so high that humans cannot live here for 20,000 years!</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254598" y="89724"/>
            <a:ext cx="8634864" cy="1177245"/>
          </a:xfrm>
          <a:prstGeom prst="rect">
            <a:avLst/>
          </a:prstGeom>
          <a:noFill/>
        </p:spPr>
        <p:txBody>
          <a:bodyPr wrap="none" lIns="68580" tIns="34290" rIns="68580" bIns="34290">
            <a:spAutoFit/>
          </a:bodyPr>
          <a:lstStyle/>
          <a:p>
            <a:pPr algn="ctr"/>
            <a:r>
              <a:rPr lang="en-US" sz="72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Chernobyl Today</a:t>
            </a:r>
          </a:p>
        </p:txBody>
      </p:sp>
    </p:spTree>
    <p:extLst>
      <p:ext uri="{BB962C8B-B14F-4D97-AF65-F5344CB8AC3E}">
        <p14:creationId xmlns:p14="http://schemas.microsoft.com/office/powerpoint/2010/main" val="2368892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4" descr="218f91f0a9c6e2ef081f02c6e3ed4976-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237361"/>
            <a:ext cx="8229600" cy="61722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6407833" y="6438603"/>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Amusement Park</a:t>
            </a:r>
          </a:p>
        </p:txBody>
      </p:sp>
    </p:spTree>
    <p:extLst>
      <p:ext uri="{BB962C8B-B14F-4D97-AF65-F5344CB8AC3E}">
        <p14:creationId xmlns:p14="http://schemas.microsoft.com/office/powerpoint/2010/main" val="1965235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37567"/>
            <a:ext cx="8229600" cy="5378823"/>
          </a:xfrm>
          <a:ln w="57150">
            <a:solidFill>
              <a:schemeClr val="tx1"/>
            </a:solidFill>
          </a:ln>
        </p:spPr>
      </p:pic>
      <p:sp>
        <p:nvSpPr>
          <p:cNvPr id="7" name="TextBox 6"/>
          <p:cNvSpPr txBox="1"/>
          <p:nvPr/>
        </p:nvSpPr>
        <p:spPr>
          <a:xfrm>
            <a:off x="664283" y="460636"/>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Hospital (Baby Room)</a:t>
            </a:r>
          </a:p>
        </p:txBody>
      </p:sp>
    </p:spTree>
    <p:extLst>
      <p:ext uri="{BB962C8B-B14F-4D97-AF65-F5344CB8AC3E}">
        <p14:creationId xmlns:p14="http://schemas.microsoft.com/office/powerpoint/2010/main" val="3731371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826790"/>
            <a:ext cx="8686800" cy="5785409"/>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84553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33227"/>
            <a:ext cx="8229600" cy="5500255"/>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76723" y="299204"/>
            <a:ext cx="5472333" cy="461665"/>
          </a:xfrm>
          <a:prstGeom prst="rect">
            <a:avLst/>
          </a:prstGeom>
          <a:noFill/>
        </p:spPr>
        <p:txBody>
          <a:bodyPr wrap="square" rtlCol="0">
            <a:spAutoFit/>
          </a:bodyPr>
          <a:lstStyle/>
          <a:p>
            <a:r>
              <a:rPr lang="en-US" sz="2400" dirty="0">
                <a:latin typeface="KG First Time In Forever" panose="02000506000000020003" pitchFamily="2" charset="0"/>
                <a:ea typeface="KBScaredStraight" panose="02000603000000000000" pitchFamily="2" charset="0"/>
              </a:rPr>
              <a:t>School Classroom</a:t>
            </a:r>
          </a:p>
        </p:txBody>
      </p:sp>
    </p:spTree>
    <p:extLst>
      <p:ext uri="{BB962C8B-B14F-4D97-AF65-F5344CB8AC3E}">
        <p14:creationId xmlns:p14="http://schemas.microsoft.com/office/powerpoint/2010/main" val="3446516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31822"/>
            <a:ext cx="8686800" cy="6515100"/>
          </a:xfrm>
          <a:prstGeom prst="rect">
            <a:avLst/>
          </a:prstGeom>
          <a:ln w="5715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48510" y="318523"/>
            <a:ext cx="5472333" cy="461665"/>
          </a:xfrm>
          <a:prstGeom prst="rect">
            <a:avLst/>
          </a:prstGeom>
          <a:noFill/>
        </p:spPr>
        <p:txBody>
          <a:bodyPr wrap="square" rtlCol="0">
            <a:spAutoFit/>
          </a:bodyPr>
          <a:lstStyle/>
          <a:p>
            <a:r>
              <a:rPr lang="en-US" sz="2400" dirty="0">
                <a:solidFill>
                  <a:schemeClr val="bg1"/>
                </a:solidFill>
                <a:latin typeface="KG First Time In Forever" panose="02000506000000020003" pitchFamily="2" charset="0"/>
                <a:ea typeface="KBScaredStraight" panose="02000603000000000000" pitchFamily="2" charset="0"/>
              </a:rPr>
              <a:t>Grocery Store</a:t>
            </a:r>
          </a:p>
        </p:txBody>
      </p:sp>
    </p:spTree>
    <p:extLst>
      <p:ext uri="{BB962C8B-B14F-4D97-AF65-F5344CB8AC3E}">
        <p14:creationId xmlns:p14="http://schemas.microsoft.com/office/powerpoint/2010/main" val="35549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2008" y="62932"/>
          <a:ext cx="8043780" cy="6674043"/>
        </p:xfrm>
        <a:graphic>
          <a:graphicData uri="http://schemas.openxmlformats.org/drawingml/2006/table">
            <a:tbl>
              <a:tblPr firstRow="1" bandRow="1">
                <a:tableStyleId>{5940675A-B579-460E-94D1-54222C63F5DA}</a:tableStyleId>
              </a:tblPr>
              <a:tblGrid>
                <a:gridCol w="2221568">
                  <a:extLst>
                    <a:ext uri="{9D8B030D-6E8A-4147-A177-3AD203B41FA5}">
                      <a16:colId xmlns:a16="http://schemas.microsoft.com/office/drawing/2014/main" val="20000"/>
                    </a:ext>
                  </a:extLst>
                </a:gridCol>
                <a:gridCol w="1479177">
                  <a:extLst>
                    <a:ext uri="{9D8B030D-6E8A-4147-A177-3AD203B41FA5}">
                      <a16:colId xmlns:a16="http://schemas.microsoft.com/office/drawing/2014/main" val="20001"/>
                    </a:ext>
                  </a:extLst>
                </a:gridCol>
                <a:gridCol w="1546412">
                  <a:extLst>
                    <a:ext uri="{9D8B030D-6E8A-4147-A177-3AD203B41FA5}">
                      <a16:colId xmlns:a16="http://schemas.microsoft.com/office/drawing/2014/main" val="20002"/>
                    </a:ext>
                  </a:extLst>
                </a:gridCol>
                <a:gridCol w="2245659">
                  <a:extLst>
                    <a:ext uri="{9D8B030D-6E8A-4147-A177-3AD203B41FA5}">
                      <a16:colId xmlns:a16="http://schemas.microsoft.com/office/drawing/2014/main" val="20003"/>
                    </a:ext>
                  </a:extLst>
                </a:gridCol>
                <a:gridCol w="550964">
                  <a:extLst>
                    <a:ext uri="{9D8B030D-6E8A-4147-A177-3AD203B41FA5}">
                      <a16:colId xmlns:a16="http://schemas.microsoft.com/office/drawing/2014/main" val="20004"/>
                    </a:ext>
                  </a:extLst>
                </a:gridCol>
              </a:tblGrid>
              <a:tr h="130491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18207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7942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6318876" y="3198048"/>
            <a:ext cx="5053628" cy="438582"/>
          </a:xfrm>
          <a:prstGeom prst="rect">
            <a:avLst/>
          </a:prstGeom>
          <a:noFill/>
        </p:spPr>
        <p:txBody>
          <a:bodyPr wrap="none" lIns="68580" tIns="34290" rIns="68580" bIns="34290">
            <a:spAutoFit/>
          </a:bodyPr>
          <a:lstStyle/>
          <a:p>
            <a:pPr algn="ctr"/>
            <a:r>
              <a:rPr lang="en-US" sz="2400" dirty="0">
                <a:ln w="10160">
                  <a:noFill/>
                  <a:prstDash val="solid"/>
                </a:ln>
                <a:latin typeface="KG Second Chances Solid" panose="02000000000000000000" pitchFamily="2" charset="0"/>
              </a:rPr>
              <a:t>Europe’s Environmental Issues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 If time allows, color your illustrations.</a:t>
            </a:r>
          </a:p>
          <a:p>
            <a:endParaRPr lang="en-US" sz="900" dirty="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898588" y="1869270"/>
            <a:ext cx="1869144" cy="768800"/>
          </a:xfrm>
          <a:prstGeom prst="rect">
            <a:avLst/>
          </a:prstGeom>
          <a:noFill/>
        </p:spPr>
        <p:txBody>
          <a:bodyPr wrap="square" rtlCol="0">
            <a:spAutoFit/>
          </a:bodyPr>
          <a:lstStyle/>
          <a:p>
            <a:pPr algn="ctr">
              <a:lnSpc>
                <a:spcPct val="107000"/>
              </a:lnSpc>
              <a:spcAft>
                <a:spcPts val="600"/>
              </a:spcAft>
            </a:pPr>
            <a:r>
              <a:rPr lang="en-US" sz="1400" dirty="0">
                <a:latin typeface="KG Second Chances Solid" panose="02000000000000000000" pitchFamily="2" charset="0"/>
                <a:ea typeface="KBScaredStraight" panose="02000603000000000000" pitchFamily="2" charset="0"/>
              </a:rPr>
              <a:t>Acid Rain in Germany</a:t>
            </a:r>
            <a:endParaRPr lang="en-US" sz="1400" dirty="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dirty="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5074266" y="1238951"/>
            <a:ext cx="2418894" cy="306366"/>
          </a:xfrm>
          <a:prstGeom prst="rect">
            <a:avLst/>
          </a:prstGeom>
          <a:noFill/>
        </p:spPr>
        <p:txBody>
          <a:bodyPr wrap="square" rtlCol="0">
            <a:spAutoFit/>
          </a:bodyPr>
          <a:lstStyle/>
          <a:p>
            <a:pPr>
              <a:lnSpc>
                <a:spcPct val="107000"/>
              </a:lnSpc>
              <a:spcAft>
                <a:spcPts val="600"/>
              </a:spcAft>
            </a:pPr>
            <a:r>
              <a:rPr lang="en-US" sz="1300" dirty="0">
                <a:latin typeface="KG First Time In Forever" panose="02000506000000020003" pitchFamily="2" charset="0"/>
                <a:ea typeface="KBScaredStraight" panose="02000603000000000000" pitchFamily="2" charset="0"/>
              </a:rPr>
              <a:t>CAUSES</a:t>
            </a:r>
            <a:endParaRPr lang="en-US" sz="900" dirty="0">
              <a:latin typeface="KG First Time In Forever" panose="02000506000000020003" pitchFamily="2" charset="0"/>
              <a:ea typeface="KBScaredStraight" panose="02000603000000000000" pitchFamily="2" charset="0"/>
            </a:endParaRPr>
          </a:p>
        </p:txBody>
      </p:sp>
      <p:sp>
        <p:nvSpPr>
          <p:cNvPr id="24" name="TextBox 23"/>
          <p:cNvSpPr txBox="1"/>
          <p:nvPr/>
        </p:nvSpPr>
        <p:spPr>
          <a:xfrm rot="5400000">
            <a:off x="2993566" y="1238951"/>
            <a:ext cx="2418894" cy="306366"/>
          </a:xfrm>
          <a:prstGeom prst="rect">
            <a:avLst/>
          </a:prstGeom>
          <a:noFill/>
        </p:spPr>
        <p:txBody>
          <a:bodyPr wrap="square" rtlCol="0">
            <a:spAutoFit/>
          </a:bodyPr>
          <a:lstStyle/>
          <a:p>
            <a:pPr>
              <a:lnSpc>
                <a:spcPct val="107000"/>
              </a:lnSpc>
              <a:spcAft>
                <a:spcPts val="600"/>
              </a:spcAft>
            </a:pPr>
            <a:r>
              <a:rPr lang="en-US" sz="1300" dirty="0">
                <a:latin typeface="KG First Time In Forever" panose="02000506000000020003" pitchFamily="2" charset="0"/>
                <a:ea typeface="KBScaredStraight" panose="02000603000000000000" pitchFamily="2" charset="0"/>
              </a:rPr>
              <a:t>EFFECTS</a:t>
            </a:r>
            <a:endParaRPr lang="en-US" sz="900" dirty="0">
              <a:latin typeface="KG First Time In Forever" panose="02000506000000020003" pitchFamily="2" charset="0"/>
              <a:ea typeface="KBScaredStraight" panose="02000603000000000000" pitchFamily="2" charset="0"/>
            </a:endParaRPr>
          </a:p>
        </p:txBody>
      </p:sp>
      <p:sp>
        <p:nvSpPr>
          <p:cNvPr id="25" name="TextBox 24"/>
          <p:cNvSpPr txBox="1"/>
          <p:nvPr/>
        </p:nvSpPr>
        <p:spPr>
          <a:xfrm rot="5400000">
            <a:off x="1407100" y="1238951"/>
            <a:ext cx="2418894" cy="306366"/>
          </a:xfrm>
          <a:prstGeom prst="rect">
            <a:avLst/>
          </a:prstGeom>
          <a:noFill/>
        </p:spPr>
        <p:txBody>
          <a:bodyPr wrap="square" rtlCol="0">
            <a:spAutoFit/>
          </a:bodyPr>
          <a:lstStyle/>
          <a:p>
            <a:pPr>
              <a:lnSpc>
                <a:spcPct val="107000"/>
              </a:lnSpc>
              <a:spcAft>
                <a:spcPts val="600"/>
              </a:spcAft>
            </a:pPr>
            <a:r>
              <a:rPr lang="en-US" sz="1300" dirty="0">
                <a:latin typeface="KG First Time In Forever" panose="02000506000000020003" pitchFamily="2" charset="0"/>
                <a:ea typeface="KBScaredStraight" panose="02000603000000000000" pitchFamily="2" charset="0"/>
              </a:rPr>
              <a:t>SOLUTION</a:t>
            </a:r>
            <a:endParaRPr lang="en-US" sz="900" dirty="0">
              <a:latin typeface="KG First Time In Forever" panose="02000506000000020003" pitchFamily="2" charset="0"/>
              <a:ea typeface="KBScaredStraight" panose="02000603000000000000" pitchFamily="2" charset="0"/>
            </a:endParaRPr>
          </a:p>
        </p:txBody>
      </p:sp>
      <p:sp>
        <p:nvSpPr>
          <p:cNvPr id="26" name="TextBox 25"/>
          <p:cNvSpPr txBox="1"/>
          <p:nvPr/>
        </p:nvSpPr>
        <p:spPr>
          <a:xfrm rot="5400000">
            <a:off x="-285225" y="1206483"/>
            <a:ext cx="2418894" cy="306366"/>
          </a:xfrm>
          <a:prstGeom prst="rect">
            <a:avLst/>
          </a:prstGeom>
          <a:noFill/>
        </p:spPr>
        <p:txBody>
          <a:bodyPr wrap="square" rtlCol="0">
            <a:spAutoFit/>
          </a:bodyPr>
          <a:lstStyle/>
          <a:p>
            <a:pPr>
              <a:lnSpc>
                <a:spcPct val="107000"/>
              </a:lnSpc>
              <a:spcAft>
                <a:spcPts val="600"/>
              </a:spcAft>
            </a:pPr>
            <a:r>
              <a:rPr lang="en-US" sz="1300" dirty="0">
                <a:latin typeface="KG First Time In Forever" panose="02000506000000020003" pitchFamily="2" charset="0"/>
                <a:ea typeface="KBScaredStraight" panose="02000603000000000000" pitchFamily="2" charset="0"/>
              </a:rPr>
              <a:t>ILLUSTRATION</a:t>
            </a:r>
            <a:endParaRPr lang="en-US" sz="900" dirty="0">
              <a:latin typeface="KG First Time In Forever" panose="02000506000000020003" pitchFamily="2" charset="0"/>
              <a:ea typeface="KBScaredStraight" panose="02000603000000000000" pitchFamily="2" charset="0"/>
            </a:endParaRPr>
          </a:p>
        </p:txBody>
      </p:sp>
      <p:sp>
        <p:nvSpPr>
          <p:cNvPr id="40" name="TextBox 39"/>
          <p:cNvSpPr txBox="1"/>
          <p:nvPr/>
        </p:nvSpPr>
        <p:spPr>
          <a:xfrm rot="5400000">
            <a:off x="6904934" y="3717826"/>
            <a:ext cx="1869144" cy="703013"/>
          </a:xfrm>
          <a:prstGeom prst="rect">
            <a:avLst/>
          </a:prstGeom>
          <a:noFill/>
        </p:spPr>
        <p:txBody>
          <a:bodyPr wrap="square" rtlCol="0">
            <a:spAutoFit/>
          </a:bodyPr>
          <a:lstStyle/>
          <a:p>
            <a:pPr algn="ctr">
              <a:lnSpc>
                <a:spcPct val="107000"/>
              </a:lnSpc>
              <a:spcAft>
                <a:spcPts val="600"/>
              </a:spcAft>
            </a:pPr>
            <a:r>
              <a:rPr lang="en-US" sz="1200" dirty="0">
                <a:latin typeface="KG Second Chances Solid" panose="02000000000000000000" pitchFamily="2" charset="0"/>
                <a:ea typeface="KBScaredStraight" panose="02000603000000000000" pitchFamily="2" charset="0"/>
              </a:rPr>
              <a:t>Air Pollution in the United Kingdom</a:t>
            </a:r>
            <a:endParaRPr lang="en-US" sz="1200" dirty="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dirty="0">
              <a:latin typeface="KBScaredStraight" panose="02000603000000000000" pitchFamily="2" charset="0"/>
              <a:ea typeface="KBScaredStraight" panose="02000603000000000000" pitchFamily="2" charset="0"/>
            </a:endParaRPr>
          </a:p>
        </p:txBody>
      </p:sp>
      <p:sp>
        <p:nvSpPr>
          <p:cNvPr id="13" name="TextBox 12"/>
          <p:cNvSpPr txBox="1"/>
          <p:nvPr/>
        </p:nvSpPr>
        <p:spPr>
          <a:xfrm rot="5400000">
            <a:off x="6898587" y="5513828"/>
            <a:ext cx="1869144" cy="703013"/>
          </a:xfrm>
          <a:prstGeom prst="rect">
            <a:avLst/>
          </a:prstGeom>
          <a:noFill/>
        </p:spPr>
        <p:txBody>
          <a:bodyPr wrap="square" rtlCol="0">
            <a:spAutoFit/>
          </a:bodyPr>
          <a:lstStyle/>
          <a:p>
            <a:pPr algn="ctr">
              <a:lnSpc>
                <a:spcPct val="107000"/>
              </a:lnSpc>
              <a:spcAft>
                <a:spcPts val="600"/>
              </a:spcAft>
            </a:pPr>
            <a:r>
              <a:rPr lang="en-US" sz="1200" dirty="0">
                <a:latin typeface="KG Second Chances Solid" panose="02000000000000000000" pitchFamily="2" charset="0"/>
                <a:ea typeface="KBScaredStraight" panose="02000603000000000000" pitchFamily="2" charset="0"/>
              </a:rPr>
              <a:t>Nuclear Disaster in Chernobyl, Ukraine</a:t>
            </a:r>
            <a:endParaRPr lang="en-US" sz="1200" dirty="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766747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611029" y="165281"/>
            <a:ext cx="3918380" cy="807913"/>
          </a:xfrm>
          <a:prstGeom prst="rect">
            <a:avLst/>
          </a:prstGeom>
          <a:noFill/>
        </p:spPr>
        <p:txBody>
          <a:bodyPr wrap="none" lIns="68580" tIns="34290" rIns="68580" bIns="34290">
            <a:spAutoFit/>
          </a:bodyPr>
          <a:lstStyle/>
          <a:p>
            <a:pPr algn="ctr"/>
            <a:r>
              <a:rPr lang="en-US" sz="4800" dirty="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dirty="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1" name="Rectangle 10"/>
          <p:cNvSpPr/>
          <p:nvPr/>
        </p:nvSpPr>
        <p:spPr>
          <a:xfrm>
            <a:off x="96441" y="1052689"/>
            <a:ext cx="2424446" cy="392415"/>
          </a:xfrm>
          <a:prstGeom prst="rect">
            <a:avLst/>
          </a:prstGeom>
          <a:noFill/>
        </p:spPr>
        <p:txBody>
          <a:bodyPr wrap="none" lIns="68580" tIns="34290" rIns="68580" bIns="34290">
            <a:spAutoFit/>
          </a:bodyPr>
          <a:lstStyle/>
          <a:p>
            <a:pPr algn="ctr"/>
            <a:r>
              <a:rPr lang="en-US" sz="2100" dirty="0">
                <a:ln w="10160">
                  <a:solidFill>
                    <a:schemeClr val="tx1"/>
                  </a:solidFill>
                  <a:prstDash val="solid"/>
                </a:ln>
                <a:solidFill>
                  <a:srgbClr val="FF0000"/>
                </a:solidFill>
                <a:latin typeface="KG Second Chances Solid" panose="02000000000000000000" pitchFamily="2" charset="0"/>
              </a:rPr>
              <a:t>Post Title &amp; Date</a:t>
            </a:r>
          </a:p>
        </p:txBody>
      </p:sp>
      <p:sp>
        <p:nvSpPr>
          <p:cNvPr id="12" name="Rectangle 11"/>
          <p:cNvSpPr/>
          <p:nvPr/>
        </p:nvSpPr>
        <p:spPr>
          <a:xfrm>
            <a:off x="96374" y="1642375"/>
            <a:ext cx="7118841" cy="346249"/>
          </a:xfrm>
          <a:prstGeom prst="rect">
            <a:avLst/>
          </a:prstGeom>
          <a:noFill/>
        </p:spPr>
        <p:txBody>
          <a:bodyPr wrap="square" lIns="68580" tIns="34290" rIns="68580" bIns="34290">
            <a:spAutoFit/>
          </a:bodyPr>
          <a:lstStyle/>
          <a:p>
            <a:r>
              <a:rPr lang="en-US" dirty="0">
                <a:ln w="10160">
                  <a:solidFill>
                    <a:schemeClr val="tx1"/>
                  </a:solidFill>
                  <a:prstDash val="solid"/>
                </a:ln>
                <a:solidFill>
                  <a:srgbClr val="FF0000"/>
                </a:solidFill>
                <a:latin typeface="KG Second Chances Solid" panose="02000000000000000000" pitchFamily="2" charset="0"/>
              </a:rPr>
              <a:t>Post Body: </a:t>
            </a:r>
          </a:p>
        </p:txBody>
      </p:sp>
      <p:sp>
        <p:nvSpPr>
          <p:cNvPr id="13" name="Rectangle 12"/>
          <p:cNvSpPr/>
          <p:nvPr/>
        </p:nvSpPr>
        <p:spPr>
          <a:xfrm>
            <a:off x="7298606" y="955929"/>
            <a:ext cx="1662058" cy="346249"/>
          </a:xfrm>
          <a:prstGeom prst="rect">
            <a:avLst/>
          </a:prstGeom>
          <a:noFill/>
        </p:spPr>
        <p:txBody>
          <a:bodyPr wrap="none" lIns="68580" tIns="34290" rIns="68580" bIns="34290">
            <a:spAutoFit/>
          </a:bodyPr>
          <a:lstStyle/>
          <a:p>
            <a:pPr algn="ctr"/>
            <a:r>
              <a:rPr lang="en-US" dirty="0">
                <a:ln w="10160">
                  <a:solidFill>
                    <a:schemeClr val="tx1"/>
                  </a:solidFill>
                  <a:prstDash val="solid"/>
                </a:ln>
                <a:solidFill>
                  <a:srgbClr val="FF0000"/>
                </a:solidFill>
                <a:latin typeface="KG Second Chances Solid" panose="02000000000000000000" pitchFamily="2" charset="0"/>
              </a:rPr>
              <a:t>Author (You)</a:t>
            </a:r>
          </a:p>
        </p:txBody>
      </p:sp>
      <p:sp>
        <p:nvSpPr>
          <p:cNvPr id="14" name="Rectangle 13"/>
          <p:cNvSpPr/>
          <p:nvPr/>
        </p:nvSpPr>
        <p:spPr>
          <a:xfrm>
            <a:off x="7534920" y="1599065"/>
            <a:ext cx="1179554" cy="900246"/>
          </a:xfrm>
          <a:prstGeom prst="rect">
            <a:avLst/>
          </a:prstGeom>
          <a:noFill/>
        </p:spPr>
        <p:txBody>
          <a:bodyPr wrap="none" lIns="68580" tIns="34290" rIns="68580" bIns="34290">
            <a:spAutoFit/>
          </a:bodyPr>
          <a:lstStyle/>
          <a:p>
            <a:pPr algn="ctr"/>
            <a:r>
              <a:rPr lang="en-US" dirty="0">
                <a:ln w="10160">
                  <a:solidFill>
                    <a:schemeClr val="tx1"/>
                  </a:solidFill>
                  <a:prstDash val="solid"/>
                </a:ln>
                <a:solidFill>
                  <a:srgbClr val="FF0000"/>
                </a:solidFill>
                <a:latin typeface="KG Second Chances Solid" panose="02000000000000000000" pitchFamily="2" charset="0"/>
              </a:rPr>
              <a:t>About </a:t>
            </a:r>
          </a:p>
          <a:p>
            <a:pPr algn="ctr"/>
            <a:r>
              <a:rPr lang="en-US" dirty="0">
                <a:ln w="10160">
                  <a:solidFill>
                    <a:schemeClr val="tx1"/>
                  </a:solidFill>
                  <a:prstDash val="solid"/>
                </a:ln>
                <a:solidFill>
                  <a:srgbClr val="FF0000"/>
                </a:solidFill>
                <a:latin typeface="KG Second Chances Solid" panose="02000000000000000000" pitchFamily="2" charset="0"/>
              </a:rPr>
              <a:t>the </a:t>
            </a:r>
          </a:p>
          <a:p>
            <a:pPr algn="ctr"/>
            <a:r>
              <a:rPr lang="en-US" dirty="0">
                <a:ln w="10160">
                  <a:solidFill>
                    <a:schemeClr val="tx1"/>
                  </a:solidFill>
                  <a:prstDash val="solid"/>
                </a:ln>
                <a:solidFill>
                  <a:srgbClr val="FF0000"/>
                </a:solidFill>
                <a:latin typeface="KG Second Chances Solid" panose="02000000000000000000" pitchFamily="2" charset="0"/>
              </a:rPr>
              <a:t>Author…</a:t>
            </a:r>
          </a:p>
        </p:txBody>
      </p:sp>
      <p:sp>
        <p:nvSpPr>
          <p:cNvPr id="16" name="Rectangle 15"/>
          <p:cNvSpPr/>
          <p:nvPr/>
        </p:nvSpPr>
        <p:spPr>
          <a:xfrm>
            <a:off x="2429169" y="1604675"/>
            <a:ext cx="4350314" cy="4809009"/>
          </a:xfrm>
          <a:prstGeom prst="rect">
            <a:avLst/>
          </a:prstGeom>
          <a:noFill/>
        </p:spPr>
        <p:txBody>
          <a:bodyPr wrap="square" lIns="68580" tIns="34290" rIns="68580" bIns="34290">
            <a:spAutoFit/>
          </a:bodyPr>
          <a:lstStyle/>
          <a:p>
            <a:pPr algn="ctr"/>
            <a:r>
              <a:rPr lang="en-US" sz="2800" dirty="0">
                <a:latin typeface="KG First Time In Forever" panose="02000506000000020003" pitchFamily="2" charset="0"/>
                <a:ea typeface="KBScaredStraight" panose="02000603000000000000" pitchFamily="2" charset="0"/>
              </a:rPr>
              <a:t>Write a blog post as if you are a tourist that is visiting at least one of the sites of the environmental issues we discussed. Use descriptive words to describe how the issue is impacting the location based on what you are “seeing”.</a:t>
            </a:r>
          </a:p>
          <a:p>
            <a:pPr algn="ctr"/>
            <a:r>
              <a:rPr lang="en-US" sz="2800" dirty="0">
                <a:latin typeface="KG First Time In Forever" panose="02000506000000020003" pitchFamily="2" charset="0"/>
                <a:ea typeface="KBScaredStraight" panose="02000603000000000000" pitchFamily="2" charset="0"/>
              </a:rPr>
              <a:t>.</a:t>
            </a:r>
            <a:endParaRPr lang="en-US" sz="2800" dirty="0">
              <a:ln w="10160">
                <a:noFill/>
                <a:prstDash val="solid"/>
              </a:ln>
              <a:latin typeface="KG Second Chances Solid" panose="02000000000000000000" pitchFamily="2" charset="0"/>
            </a:endParaRPr>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71411" y="3516228"/>
            <a:ext cx="7118841" cy="346249"/>
          </a:xfrm>
          <a:prstGeom prst="rect">
            <a:avLst/>
          </a:prstGeom>
          <a:noFill/>
        </p:spPr>
        <p:txBody>
          <a:bodyPr wrap="square" lIns="68580" tIns="34290" rIns="68580" bIns="34290">
            <a:spAutoFit/>
          </a:bodyPr>
          <a:lstStyle/>
          <a:p>
            <a:r>
              <a:rPr lang="en-US" dirty="0">
                <a:ln w="10160">
                  <a:solidFill>
                    <a:schemeClr val="tx1"/>
                  </a:solidFill>
                  <a:prstDash val="solid"/>
                </a:ln>
                <a:solidFill>
                  <a:srgbClr val="FF0000"/>
                </a:solidFill>
                <a:latin typeface="KG Second Chances Solid" panose="02000000000000000000" pitchFamily="2" charset="0"/>
              </a:rPr>
              <a:t>Significant Photo:</a:t>
            </a:r>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46538" y="3099247"/>
            <a:ext cx="1828706" cy="1731243"/>
          </a:xfrm>
          <a:prstGeom prst="rect">
            <a:avLst/>
          </a:prstGeom>
          <a:noFill/>
        </p:spPr>
        <p:txBody>
          <a:bodyPr wrap="square" lIns="68580" tIns="34290" rIns="68580" bIns="34290">
            <a:spAutoFit/>
          </a:bodyPr>
          <a:lstStyle/>
          <a:p>
            <a:pPr algn="ctr"/>
            <a:r>
              <a:rPr lang="en-US" dirty="0">
                <a:ln w="10160">
                  <a:solidFill>
                    <a:schemeClr val="tx1"/>
                  </a:solidFill>
                  <a:prstDash val="solid"/>
                </a:ln>
                <a:solidFill>
                  <a:srgbClr val="FF0000"/>
                </a:solidFill>
                <a:latin typeface="KG Second Chances Solid" panose="02000000000000000000" pitchFamily="2" charset="0"/>
              </a:rPr>
              <a:t>2 other popular post titles by the author (related to this lesson)</a:t>
            </a:r>
          </a:p>
        </p:txBody>
      </p:sp>
      <p:sp>
        <p:nvSpPr>
          <p:cNvPr id="3" name="TextBox 2"/>
          <p:cNvSpPr txBox="1"/>
          <p:nvPr/>
        </p:nvSpPr>
        <p:spPr>
          <a:xfrm>
            <a:off x="1802999" y="178578"/>
            <a:ext cx="1616060" cy="769441"/>
          </a:xfrm>
          <a:prstGeom prst="rect">
            <a:avLst/>
          </a:prstGeom>
          <a:noFill/>
        </p:spPr>
        <p:txBody>
          <a:bodyPr wrap="square" rtlCol="0">
            <a:spAutoFit/>
          </a:bodyPr>
          <a:lstStyle/>
          <a:p>
            <a:r>
              <a:rPr lang="en-US" sz="4400" dirty="0">
                <a:latin typeface="KG Eyes Wide Open" panose="02000506000000020004" pitchFamily="2" charset="0"/>
              </a:rPr>
              <a:t>The</a:t>
            </a:r>
            <a:endParaRPr lang="en-US" dirty="0">
              <a:latin typeface="KG Eyes Wide Open" panose="02000506000000020004" pitchFamily="2" charset="0"/>
            </a:endParaRPr>
          </a:p>
        </p:txBody>
      </p:sp>
    </p:spTree>
    <p:extLst>
      <p:ext uri="{BB962C8B-B14F-4D97-AF65-F5344CB8AC3E}">
        <p14:creationId xmlns:p14="http://schemas.microsoft.com/office/powerpoint/2010/main" val="3218542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30"/>
            <a:ext cx="9144000" cy="6766070"/>
          </a:xfrm>
          <a:prstGeom prst="rect">
            <a:avLst/>
          </a:prstGeom>
        </p:spPr>
      </p:pic>
      <p:sp>
        <p:nvSpPr>
          <p:cNvPr id="5" name="TextBox 4"/>
          <p:cNvSpPr txBox="1"/>
          <p:nvPr/>
        </p:nvSpPr>
        <p:spPr>
          <a:xfrm>
            <a:off x="0" y="6661648"/>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6446" y="222729"/>
            <a:ext cx="8947547" cy="66436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96441" y="1628776"/>
            <a:ext cx="7093744" cy="434171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7197795" y="898759"/>
            <a:ext cx="1853804" cy="41791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190184" y="1316669"/>
            <a:ext cx="1853804" cy="14598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96374" y="3474965"/>
            <a:ext cx="2270308" cy="250912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5-Point Star 1"/>
          <p:cNvSpPr/>
          <p:nvPr/>
        </p:nvSpPr>
        <p:spPr>
          <a:xfrm>
            <a:off x="7298606" y="3047153"/>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7286058" y="4516824"/>
            <a:ext cx="365760" cy="365760"/>
          </a:xfrm>
          <a:prstGeom prst="star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11029" y="165281"/>
            <a:ext cx="3918380" cy="807913"/>
          </a:xfrm>
          <a:prstGeom prst="rect">
            <a:avLst/>
          </a:prstGeom>
          <a:noFill/>
        </p:spPr>
        <p:txBody>
          <a:bodyPr wrap="none" lIns="68580" tIns="34290" rIns="68580" bIns="34290">
            <a:spAutoFit/>
          </a:bodyPr>
          <a:lstStyle/>
          <a:p>
            <a:pPr algn="ctr"/>
            <a:r>
              <a:rPr lang="en-US" sz="4800" dirty="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rPr>
              <a:t>SMOG BLOG</a:t>
            </a:r>
            <a:endParaRPr lang="en-US" sz="3200" dirty="0">
              <a:ln w="28575">
                <a:solidFill>
                  <a:sysClr val="windowText" lastClr="000000"/>
                </a:solidFill>
                <a:prstDash val="solid"/>
              </a:ln>
              <a:solidFill>
                <a:schemeClr val="bg2"/>
              </a:solidFill>
              <a:effectLst>
                <a:outerShdw blurRad="63500" sx="102000" sy="102000" algn="ctr" rotWithShape="0">
                  <a:prstClr val="black">
                    <a:alpha val="40000"/>
                  </a:prstClr>
                </a:outerShdw>
              </a:effectLst>
              <a:latin typeface="KG Second Chances Solid" panose="02000000000000000000" pitchFamily="2" charset="0"/>
            </a:endParaRPr>
          </a:p>
        </p:txBody>
      </p:sp>
      <p:sp>
        <p:nvSpPr>
          <p:cNvPr id="12" name="TextBox 11"/>
          <p:cNvSpPr txBox="1"/>
          <p:nvPr/>
        </p:nvSpPr>
        <p:spPr>
          <a:xfrm>
            <a:off x="1802999" y="178578"/>
            <a:ext cx="1616060" cy="769441"/>
          </a:xfrm>
          <a:prstGeom prst="rect">
            <a:avLst/>
          </a:prstGeom>
          <a:noFill/>
        </p:spPr>
        <p:txBody>
          <a:bodyPr wrap="square" rtlCol="0">
            <a:spAutoFit/>
          </a:bodyPr>
          <a:lstStyle/>
          <a:p>
            <a:r>
              <a:rPr lang="en-US" sz="4400" dirty="0">
                <a:latin typeface="KG Eyes Wide Open" panose="02000506000000020004" pitchFamily="2" charset="0"/>
              </a:rPr>
              <a:t>The</a:t>
            </a:r>
            <a:endParaRPr lang="en-US" dirty="0">
              <a:latin typeface="KG Eyes Wide Open" panose="02000506000000020004" pitchFamily="2" charset="0"/>
            </a:endParaRPr>
          </a:p>
        </p:txBody>
      </p:sp>
    </p:spTree>
    <p:extLst>
      <p:ext uri="{BB962C8B-B14F-4D97-AF65-F5344CB8AC3E}">
        <p14:creationId xmlns:p14="http://schemas.microsoft.com/office/powerpoint/2010/main" val="429990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666" y="163655"/>
            <a:ext cx="4498667" cy="746358"/>
          </a:xfrm>
          <a:prstGeom prst="rect">
            <a:avLst/>
          </a:prstGeom>
          <a:noFill/>
        </p:spPr>
        <p:txBody>
          <a:bodyPr wrap="none" lIns="68580" tIns="34290" rIns="68580" bIns="34290">
            <a:spAutoFit/>
          </a:bodyPr>
          <a:lstStyle/>
          <a:p>
            <a:pPr algn="ctr"/>
            <a:r>
              <a:rPr lang="en-US" sz="4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0" name="TextBox 9"/>
          <p:cNvSpPr txBox="1"/>
          <p:nvPr/>
        </p:nvSpPr>
        <p:spPr>
          <a:xfrm>
            <a:off x="9769" y="809011"/>
            <a:ext cx="4562229" cy="692497"/>
          </a:xfrm>
          <a:prstGeom prst="rect">
            <a:avLst/>
          </a:prstGeom>
          <a:noFill/>
        </p:spPr>
        <p:txBody>
          <a:bodyPr wrap="square" rtlCol="0">
            <a:spAutoFit/>
          </a:bodyPr>
          <a:lstStyle/>
          <a:p>
            <a:pPr algn="ctr"/>
            <a:r>
              <a:rPr lang="en-US" sz="1300" dirty="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1" name="Rectangle 10"/>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p:cNvSpPr txBox="1"/>
          <p:nvPr/>
        </p:nvSpPr>
        <p:spPr>
          <a:xfrm>
            <a:off x="-46336" y="6676202"/>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3" name="TextBox 12"/>
          <p:cNvSpPr txBox="1"/>
          <p:nvPr/>
        </p:nvSpPr>
        <p:spPr>
          <a:xfrm>
            <a:off x="4508855" y="6676203"/>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4" name="Rectangle 1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0" y="0"/>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16" name="TextBox 15"/>
          <p:cNvSpPr txBox="1"/>
          <p:nvPr/>
        </p:nvSpPr>
        <p:spPr>
          <a:xfrm>
            <a:off x="4571999" y="-11468"/>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 name="Rectangle 1"/>
          <p:cNvSpPr/>
          <p:nvPr/>
        </p:nvSpPr>
        <p:spPr>
          <a:xfrm>
            <a:off x="103900"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45361"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98895" y="163655"/>
            <a:ext cx="4498667" cy="746358"/>
          </a:xfrm>
          <a:prstGeom prst="rect">
            <a:avLst/>
          </a:prstGeom>
          <a:noFill/>
        </p:spPr>
        <p:txBody>
          <a:bodyPr wrap="none" lIns="68580" tIns="34290" rIns="68580" bIns="34290">
            <a:spAutoFit/>
          </a:bodyPr>
          <a:lstStyle/>
          <a:p>
            <a:pPr algn="ctr"/>
            <a:r>
              <a:rPr lang="en-US" sz="4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Design an App</a:t>
            </a:r>
          </a:p>
        </p:txBody>
      </p:sp>
      <p:sp>
        <p:nvSpPr>
          <p:cNvPr id="18" name="TextBox 17"/>
          <p:cNvSpPr txBox="1"/>
          <p:nvPr/>
        </p:nvSpPr>
        <p:spPr>
          <a:xfrm>
            <a:off x="4571998" y="809011"/>
            <a:ext cx="4562229" cy="692497"/>
          </a:xfrm>
          <a:prstGeom prst="rect">
            <a:avLst/>
          </a:prstGeom>
          <a:noFill/>
        </p:spPr>
        <p:txBody>
          <a:bodyPr wrap="square" rtlCol="0">
            <a:spAutoFit/>
          </a:bodyPr>
          <a:lstStyle/>
          <a:p>
            <a:pPr algn="ctr"/>
            <a:r>
              <a:rPr lang="en-US" sz="1300" dirty="0">
                <a:latin typeface="KG First Time In Forever" panose="02000506000000020003" pitchFamily="2" charset="0"/>
                <a:ea typeface="Tahoma" panose="020B0604030504040204" pitchFamily="34" charset="0"/>
                <a:cs typeface="Tahoma" panose="020B0604030504040204" pitchFamily="34" charset="0"/>
              </a:rPr>
              <a:t>Design the logo for a new app that will solve one of Europe’s environmental issues. Also, write a description about what the app does and how it will work to fix the issue.</a:t>
            </a:r>
          </a:p>
        </p:txBody>
      </p:sp>
      <p:sp>
        <p:nvSpPr>
          <p:cNvPr id="19" name="Rectangle 18"/>
          <p:cNvSpPr/>
          <p:nvPr/>
        </p:nvSpPr>
        <p:spPr>
          <a:xfrm>
            <a:off x="4666129" y="1506071"/>
            <a:ext cx="4373970" cy="521208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807590" y="1645966"/>
            <a:ext cx="1989173" cy="2012671"/>
          </a:xfrm>
          <a:prstGeom prst="round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710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4524315"/>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Acid rain is a result of air pollution. </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When any type of fuel is burned, a lot of different chemicals are produced and released into the air.</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chemicals mix with water in the clouds and come down with rain.</a:t>
            </a:r>
          </a:p>
          <a:p>
            <a:pPr marL="214313" indent="-214313">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262658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841529"/>
            <a:ext cx="8229600" cy="5174941"/>
          </a:xfrm>
          <a:prstGeom prst="rect">
            <a:avLst/>
          </a:prstGeom>
          <a:ln w="5715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709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9144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44062" y="0"/>
            <a:ext cx="7512148" cy="6858000"/>
          </a:xfrm>
          <a:prstGeom prst="rect">
            <a:avLst/>
          </a:prstGeom>
          <a:solidFill>
            <a:srgbClr val="6DA9A3"/>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886266" y="1174636"/>
            <a:ext cx="7427740" cy="3847207"/>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rain that falls has weak levels of acid mixed in.</a:t>
            </a: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It’s not acidic enough to burn your skin, but it is very harmful for the environment.</a:t>
            </a:r>
          </a:p>
          <a:p>
            <a:pPr marL="214313" indent="-214313">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a:off x="779051" y="661970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Rectangle 10"/>
          <p:cNvSpPr/>
          <p:nvPr/>
        </p:nvSpPr>
        <p:spPr>
          <a:xfrm>
            <a:off x="349850" y="89724"/>
            <a:ext cx="8444299" cy="1084912"/>
          </a:xfrm>
          <a:prstGeom prst="rect">
            <a:avLst/>
          </a:prstGeom>
          <a:noFill/>
        </p:spPr>
        <p:txBody>
          <a:bodyPr wrap="none" lIns="68580" tIns="34290" rIns="68580" bIns="34290">
            <a:spAutoFit/>
          </a:bodyPr>
          <a:lstStyle/>
          <a:p>
            <a:pPr algn="ctr"/>
            <a:r>
              <a:rPr lang="en-US" sz="6600" b="1" dirty="0">
                <a:ln w="28575">
                  <a:solidFill>
                    <a:schemeClr val="bg1"/>
                  </a:solidFill>
                  <a:prstDash val="solid"/>
                </a:ln>
                <a:solidFill>
                  <a:srgbClr val="666666"/>
                </a:solidFill>
                <a:effectLst>
                  <a:glow rad="101600">
                    <a:srgbClr val="86995A"/>
                  </a:glow>
                  <a:outerShdw blurRad="50800" dist="38100" dir="2700000" algn="tl" rotWithShape="0">
                    <a:prstClr val="black">
                      <a:alpha val="40000"/>
                    </a:prstClr>
                  </a:outerShdw>
                </a:effectLst>
                <a:latin typeface="KG Second Chances Solid" panose="02000000000000000000" pitchFamily="2" charset="0"/>
              </a:rPr>
              <a:t>What is Acid Rain?</a:t>
            </a:r>
          </a:p>
        </p:txBody>
      </p:sp>
    </p:spTree>
    <p:extLst>
      <p:ext uri="{BB962C8B-B14F-4D97-AF65-F5344CB8AC3E}">
        <p14:creationId xmlns:p14="http://schemas.microsoft.com/office/powerpoint/2010/main" val="146276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666666">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27372"/>
            <a:ext cx="8229600" cy="5992178"/>
          </a:xfrm>
          <a:prstGeom prst="rect">
            <a:avLst/>
          </a:prstGeom>
          <a:ln w="57150">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110451" y="5937012"/>
            <a:ext cx="5472333" cy="830997"/>
          </a:xfrm>
          <a:prstGeom prst="rect">
            <a:avLst/>
          </a:prstGeom>
          <a:noFill/>
        </p:spPr>
        <p:txBody>
          <a:bodyPr wrap="square" rtlCol="0">
            <a:spAutoFit/>
          </a:bodyPr>
          <a:lstStyle/>
          <a:p>
            <a:pPr algn="ctr"/>
            <a:r>
              <a:rPr lang="en-US" sz="2400" dirty="0">
                <a:solidFill>
                  <a:schemeClr val="bg1"/>
                </a:solidFill>
                <a:latin typeface="KG First Time In Forever" panose="02000506000000020003" pitchFamily="2" charset="0"/>
                <a:ea typeface="KBScaredStraight" panose="02000603000000000000" pitchFamily="2" charset="0"/>
              </a:rPr>
              <a:t>Left Branch shows needle loss and discoloration due to acid rain.</a:t>
            </a:r>
          </a:p>
        </p:txBody>
      </p:sp>
    </p:spTree>
    <p:extLst>
      <p:ext uri="{BB962C8B-B14F-4D97-AF65-F5344CB8AC3E}">
        <p14:creationId xmlns:p14="http://schemas.microsoft.com/office/powerpoint/2010/main" val="41897214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3120</TotalTime>
  <Words>1818</Words>
  <Application>Microsoft Office PowerPoint</Application>
  <PresentationFormat>On-screen Show (4:3)</PresentationFormat>
  <Paragraphs>278</Paragraphs>
  <Slides>59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Calibri Light</vt:lpstr>
      <vt:lpstr>KBScaredStraight</vt:lpstr>
      <vt:lpstr>KBWritersBlock</vt:lpstr>
      <vt:lpstr>KG Eyes Wide Open</vt:lpstr>
      <vt:lpstr>KG First Time In Forever</vt:lpstr>
      <vt:lpstr>KG Second Chances Solid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Rogers, Christine</cp:lastModifiedBy>
  <cp:revision>135</cp:revision>
  <cp:lastPrinted>2023-09-06T12:00:54Z</cp:lastPrinted>
  <dcterms:created xsi:type="dcterms:W3CDTF">2014-12-29T15:18:45Z</dcterms:created>
  <dcterms:modified xsi:type="dcterms:W3CDTF">2023-09-06T12:01:05Z</dcterms:modified>
</cp:coreProperties>
</file>